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Roboto Slab"/>
      <p:regular r:id="rId51"/>
      <p:bold r:id="rId52"/>
    </p:embeddedFont>
    <p:embeddedFont>
      <p:font typeface="Robo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D14EF10-587A-41D4-AB41-ADB3AE075037}">
  <a:tblStyle styleId="{ED14EF10-587A-41D4-AB41-ADB3AE07503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Slab-regular.fntdata"/><Relationship Id="rId50" Type="http://schemas.openxmlformats.org/officeDocument/2006/relationships/slide" Target="slides/slide44.xml"/><Relationship Id="rId53" Type="http://schemas.openxmlformats.org/officeDocument/2006/relationships/font" Target="fonts/Roboto-regular.fntdata"/><Relationship Id="rId52" Type="http://schemas.openxmlformats.org/officeDocument/2006/relationships/font" Target="fonts/RobotoSlab-bold.fntdata"/><Relationship Id="rId11" Type="http://schemas.openxmlformats.org/officeDocument/2006/relationships/slide" Target="slides/slide5.xml"/><Relationship Id="rId55" Type="http://schemas.openxmlformats.org/officeDocument/2006/relationships/font" Target="fonts/Roboto-italic.fntdata"/><Relationship Id="rId10" Type="http://schemas.openxmlformats.org/officeDocument/2006/relationships/slide" Target="slides/slide4.xml"/><Relationship Id="rId54" Type="http://schemas.openxmlformats.org/officeDocument/2006/relationships/font" Target="fonts/Robo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510d4e8c45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510d4e8c45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10d4e8c45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10d4e8c45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1d4d6b93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1d4d6b93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10d4e8c45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510d4e8c45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10d4e8c45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10d4e8c45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10d4e8c45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10d4e8c45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10d4e8c4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10d4e8c4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1d4d6b931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51d4d6b931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1d4d6b931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51d4d6b931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1d4d6b931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51d4d6b931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10d4e8c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10d4e8c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1d4d6b931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51d4d6b931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1d4d6b931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51d4d6b931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1d4d6b931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51d4d6b931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1d4d6b931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1d4d6b931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1d4d6b931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51d4d6b931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51d4d6b931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51d4d6b931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51d4d6b931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51d4d6b931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51d4d6b931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51d4d6b931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1d4d6b931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51d4d6b931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510d4e8c45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510d4e8c45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10d4e8c45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10d4e8c45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510d4e8c4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510d4e8c4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51d4d6b931_1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51d4d6b931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51d4d6b931_1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51d4d6b931_1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51d4d6b931_1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51d4d6b931_1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51d4d6b931_1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51d4d6b931_1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29526c891e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29526c891e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29526c891e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29526c891e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521ef3565b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521ef3565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21ef3565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21ef3565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29641d3c6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29641d3c6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10d4e8c4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510d4e8c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510d4e8c45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510d4e8c45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510d4e8c4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510d4e8c4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29641d3c6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29641d3c6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29641d3c6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29641d3c6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521ef3565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521ef3565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51d4d6b9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51d4d6b9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1d4d6b931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51d4d6b931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1d4d6b93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51d4d6b93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10d4e8c45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510d4e8c45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10d4e8c45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510d4e8c45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26.png"/><Relationship Id="rId7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38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3.jpg"/><Relationship Id="rId5" Type="http://schemas.openxmlformats.org/officeDocument/2006/relationships/image" Target="../media/image2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epplication.github.io/tools/compareDoc/" TargetMode="External"/><Relationship Id="rId4" Type="http://schemas.openxmlformats.org/officeDocument/2006/relationships/hyperlink" Target="https://text-compare.com/" TargetMode="External"/><Relationship Id="rId5" Type="http://schemas.openxmlformats.org/officeDocument/2006/relationships/hyperlink" Target="https://www.diffchecker.com/text-compare/" TargetMode="External"/><Relationship Id="rId6" Type="http://schemas.openxmlformats.org/officeDocument/2006/relationships/hyperlink" Target="https://check.kci.go.kr/guide" TargetMode="External"/><Relationship Id="rId7" Type="http://schemas.openxmlformats.org/officeDocument/2006/relationships/hyperlink" Target="https://www.copykiller.com/" TargetMode="External"/><Relationship Id="rId8" Type="http://schemas.openxmlformats.org/officeDocument/2006/relationships/hyperlink" Target="https://www.turnitin.com/ko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311708" y="16824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Winitech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the three do</a:t>
            </a:r>
            <a:endParaRPr sz="3000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11700" y="3824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자연어 처리 기반 유사항목 도출</a:t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2284638" y="788525"/>
            <a:ext cx="4574700" cy="57090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경북대학교 K-digital training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빅데이터 분석가 양성과정 3기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프로젝트 구성도 </a:t>
            </a:r>
            <a:endParaRPr sz="2000"/>
          </a:p>
        </p:txBody>
      </p:sp>
      <p:sp>
        <p:nvSpPr>
          <p:cNvPr id="137" name="Google Shape;137;p22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/>
              <a:t>프로젝트 배경</a:t>
            </a:r>
            <a:endParaRPr/>
          </a:p>
        </p:txBody>
      </p:sp>
      <p:grpSp>
        <p:nvGrpSpPr>
          <p:cNvPr id="138" name="Google Shape;138;p22"/>
          <p:cNvGrpSpPr/>
          <p:nvPr/>
        </p:nvGrpSpPr>
        <p:grpSpPr>
          <a:xfrm>
            <a:off x="6900" y="1308400"/>
            <a:ext cx="8685000" cy="3070500"/>
            <a:chOff x="6900" y="1308400"/>
            <a:chExt cx="8685000" cy="3070500"/>
          </a:xfrm>
        </p:grpSpPr>
        <p:pic>
          <p:nvPicPr>
            <p:cNvPr id="139" name="Google Shape;13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00" y="2421075"/>
              <a:ext cx="816550" cy="816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1375" y="2421075"/>
              <a:ext cx="816550" cy="816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22"/>
            <p:cNvSpPr/>
            <p:nvPr/>
          </p:nvSpPr>
          <p:spPr>
            <a:xfrm>
              <a:off x="1569900" y="2598600"/>
              <a:ext cx="731700" cy="233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2"/>
            <p:cNvSpPr/>
            <p:nvPr/>
          </p:nvSpPr>
          <p:spPr>
            <a:xfrm>
              <a:off x="2628900" y="1308400"/>
              <a:ext cx="6063000" cy="3070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 rot="10800000">
              <a:off x="1493700" y="2903400"/>
              <a:ext cx="731700" cy="233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3080900" y="1914525"/>
              <a:ext cx="600000" cy="1870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7576700" y="1914525"/>
              <a:ext cx="600000" cy="1870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4608300" y="1914525"/>
              <a:ext cx="2104200" cy="686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4608300" y="3098925"/>
              <a:ext cx="2104200" cy="686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2"/>
            <p:cNvSpPr txBox="1"/>
            <p:nvPr/>
          </p:nvSpPr>
          <p:spPr>
            <a:xfrm>
              <a:off x="3106025" y="2680000"/>
              <a:ext cx="553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" name="Google Shape;149;p22"/>
            <p:cNvSpPr txBox="1"/>
            <p:nvPr/>
          </p:nvSpPr>
          <p:spPr>
            <a:xfrm>
              <a:off x="7525625" y="2680000"/>
              <a:ext cx="77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Model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22"/>
            <p:cNvSpPr txBox="1"/>
            <p:nvPr/>
          </p:nvSpPr>
          <p:spPr>
            <a:xfrm>
              <a:off x="5162250" y="3134175"/>
              <a:ext cx="996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Similarity Calculate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p22"/>
            <p:cNvSpPr txBox="1"/>
            <p:nvPr/>
          </p:nvSpPr>
          <p:spPr>
            <a:xfrm>
              <a:off x="4947600" y="1949775"/>
              <a:ext cx="1425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Preprocessing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" name="Google Shape;152;p22"/>
            <p:cNvSpPr txBox="1"/>
            <p:nvPr/>
          </p:nvSpPr>
          <p:spPr>
            <a:xfrm>
              <a:off x="1582025" y="3061000"/>
              <a:ext cx="69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Result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" name="Google Shape;153;p22"/>
            <p:cNvSpPr txBox="1"/>
            <p:nvPr/>
          </p:nvSpPr>
          <p:spPr>
            <a:xfrm>
              <a:off x="1633975" y="2070400"/>
              <a:ext cx="600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File1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File2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3778750" y="2140725"/>
              <a:ext cx="731700" cy="233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6774880" y="2139668"/>
              <a:ext cx="731700" cy="233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 rot="10800000">
              <a:off x="3778750" y="3325125"/>
              <a:ext cx="731700" cy="233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 rot="10800000">
              <a:off x="6773930" y="3325125"/>
              <a:ext cx="731700" cy="233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플로우 차트</a:t>
            </a:r>
            <a:r>
              <a:rPr lang="ko" sz="2000"/>
              <a:t> </a:t>
            </a:r>
            <a:endParaRPr sz="2000"/>
          </a:p>
        </p:txBody>
      </p:sp>
      <p:sp>
        <p:nvSpPr>
          <p:cNvPr id="163" name="Google Shape;163;p23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/>
              <a:t>프로젝트 배경</a:t>
            </a:r>
            <a:endParaRPr/>
          </a:p>
        </p:txBody>
      </p:sp>
      <p:sp>
        <p:nvSpPr>
          <p:cNvPr id="164" name="Google Shape;164;p23"/>
          <p:cNvSpPr/>
          <p:nvPr/>
        </p:nvSpPr>
        <p:spPr>
          <a:xfrm>
            <a:off x="767688" y="1320500"/>
            <a:ext cx="1601424" cy="600102"/>
          </a:xfrm>
          <a:prstGeom prst="flowChartTermina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START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" name="Google Shape;165;p23"/>
          <p:cNvSpPr/>
          <p:nvPr/>
        </p:nvSpPr>
        <p:spPr>
          <a:xfrm>
            <a:off x="664338" y="2189850"/>
            <a:ext cx="1808100" cy="76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파일1, 파일2 업로드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6" name="Google Shape;166;p23"/>
          <p:cNvSpPr/>
          <p:nvPr/>
        </p:nvSpPr>
        <p:spPr>
          <a:xfrm>
            <a:off x="2454463" y="3098225"/>
            <a:ext cx="1694975" cy="686100"/>
          </a:xfrm>
          <a:prstGeom prst="flowChartDecision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전처리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7" name="Google Shape;167;p23"/>
          <p:cNvSpPr/>
          <p:nvPr/>
        </p:nvSpPr>
        <p:spPr>
          <a:xfrm>
            <a:off x="6814725" y="3020450"/>
            <a:ext cx="1441746" cy="841644"/>
          </a:xfrm>
          <a:prstGeom prst="flowChartDocumen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유사도 도출 	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6541975" y="4266300"/>
            <a:ext cx="1987254" cy="600102"/>
          </a:xfrm>
          <a:prstGeom prst="flowChartTermina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화면 출력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4553425" y="3098225"/>
            <a:ext cx="1694975" cy="686100"/>
          </a:xfrm>
          <a:prstGeom prst="flowChartDecision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머신러닝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기반 모듈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1295700" y="1950041"/>
            <a:ext cx="545400" cy="227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/>
          <p:nvPr/>
        </p:nvSpPr>
        <p:spPr>
          <a:xfrm rot="5400000">
            <a:off x="1589400" y="2833750"/>
            <a:ext cx="647700" cy="9117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/>
          <p:nvPr/>
        </p:nvSpPr>
        <p:spPr>
          <a:xfrm rot="-5400000">
            <a:off x="4078743" y="3278975"/>
            <a:ext cx="545400" cy="324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 rot="-5400000">
            <a:off x="6258855" y="3278975"/>
            <a:ext cx="545400" cy="324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/>
          <p:nvPr/>
        </p:nvSpPr>
        <p:spPr>
          <a:xfrm>
            <a:off x="7262893" y="3886314"/>
            <a:ext cx="545400" cy="324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개발환경</a:t>
            </a:r>
            <a:endParaRPr/>
          </a:p>
        </p:txBody>
      </p:sp>
      <p:graphicFrame>
        <p:nvGraphicFramePr>
          <p:cNvPr id="180" name="Google Shape;180;p24"/>
          <p:cNvGraphicFramePr/>
          <p:nvPr/>
        </p:nvGraphicFramePr>
        <p:xfrm>
          <a:off x="1329638" y="1987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{ED14EF10-587A-41D4-AB41-ADB3AE075037}</a:tableStyleId>
              </a:tblPr>
              <a:tblGrid>
                <a:gridCol w="414575"/>
                <a:gridCol w="1968700"/>
                <a:gridCol w="1367150"/>
                <a:gridCol w="1367150"/>
                <a:gridCol w="1367150"/>
              </a:tblGrid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Version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MODEL : PYTHON 3.8.16 /WEB : PYTHON 3.9.15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Version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scikit-learn: 0.23.2/ os : windows 10, 11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Issued date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2023-04-18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/>
              <a:t>프로젝트 배경: </a:t>
            </a:r>
            <a:r>
              <a:rPr lang="ko" sz="2000"/>
              <a:t>간트 차트 파일로 카톡으로</a:t>
            </a:r>
            <a:endParaRPr/>
          </a:p>
        </p:txBody>
      </p:sp>
      <p:grpSp>
        <p:nvGrpSpPr>
          <p:cNvPr id="186" name="Google Shape;186;p25"/>
          <p:cNvGrpSpPr/>
          <p:nvPr/>
        </p:nvGrpSpPr>
        <p:grpSpPr>
          <a:xfrm>
            <a:off x="579774" y="700794"/>
            <a:ext cx="7984453" cy="4328109"/>
            <a:chOff x="152400" y="156300"/>
            <a:chExt cx="8839204" cy="4726041"/>
          </a:xfrm>
        </p:grpSpPr>
        <p:pic>
          <p:nvPicPr>
            <p:cNvPr id="187" name="Google Shape;187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56300"/>
              <a:ext cx="8839204" cy="254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2702750"/>
              <a:ext cx="8839199" cy="217959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프로젝트 일정</a:t>
            </a:r>
            <a:r>
              <a:rPr lang="ko" sz="2000"/>
              <a:t> 파일</a:t>
            </a:r>
            <a:r>
              <a:rPr lang="ko" sz="2000"/>
              <a:t>로 카톡으로</a:t>
            </a:r>
            <a:endParaRPr sz="2000"/>
          </a:p>
        </p:txBody>
      </p:sp>
      <p:sp>
        <p:nvSpPr>
          <p:cNvPr id="194" name="Google Shape;194;p26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/>
              <a:t>프로젝트 배경</a:t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4125"/>
            <a:ext cx="8839204" cy="2753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idx="4294967295" type="title"/>
          </p:nvPr>
        </p:nvSpPr>
        <p:spPr>
          <a:xfrm>
            <a:off x="2456550" y="1977600"/>
            <a:ext cx="42309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33"/>
              <a:t>3</a:t>
            </a:r>
            <a:r>
              <a:rPr lang="ko" sz="3333"/>
              <a:t>.  프로젝트 진행</a:t>
            </a:r>
            <a:endParaRPr sz="3333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프로젝트 진행</a:t>
            </a:r>
            <a:endParaRPr/>
          </a:p>
        </p:txBody>
      </p:sp>
      <p:sp>
        <p:nvSpPr>
          <p:cNvPr id="206" name="Google Shape;206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아이디어 1 </a:t>
            </a:r>
            <a:endParaRPr sz="2000"/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399" y="1265350"/>
            <a:ext cx="4267203" cy="271075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3773250" y="4065425"/>
            <a:ext cx="15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자료수집 크롤링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3726150" y="4554950"/>
            <a:ext cx="169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법령정보 센터 - 법령 검색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프로젝트 진행</a:t>
            </a:r>
            <a:endParaRPr/>
          </a:p>
        </p:txBody>
      </p:sp>
      <p:sp>
        <p:nvSpPr>
          <p:cNvPr id="215" name="Google Shape;215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아이디어 1 </a:t>
            </a:r>
            <a:endParaRPr sz="2000"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550" y="778875"/>
            <a:ext cx="2944099" cy="32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/>
        </p:nvSpPr>
        <p:spPr>
          <a:xfrm>
            <a:off x="3870000" y="4094950"/>
            <a:ext cx="14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웹 크롤링 코드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3633900" y="4495150"/>
            <a:ext cx="187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소방, 해경, 범죄, 재난 법령(기본법, 시행령,시행규칙)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438" y="1400100"/>
            <a:ext cx="2905125" cy="26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/>
          <p:nvPr/>
        </p:nvSpPr>
        <p:spPr>
          <a:xfrm>
            <a:off x="4513127" y="2553575"/>
            <a:ext cx="5043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프로젝트 진행</a:t>
            </a:r>
            <a:endParaRPr/>
          </a:p>
        </p:txBody>
      </p:sp>
      <p:sp>
        <p:nvSpPr>
          <p:cNvPr id="226" name="Google Shape;226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아이디어 1 </a:t>
            </a:r>
            <a:endParaRPr sz="2000"/>
          </a:p>
        </p:txBody>
      </p:sp>
      <p:sp>
        <p:nvSpPr>
          <p:cNvPr id="227" name="Google Shape;227;p30"/>
          <p:cNvSpPr txBox="1"/>
          <p:nvPr/>
        </p:nvSpPr>
        <p:spPr>
          <a:xfrm>
            <a:off x="4171650" y="4094950"/>
            <a:ext cx="8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전처리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30"/>
          <p:cNvSpPr txBox="1"/>
          <p:nvPr/>
        </p:nvSpPr>
        <p:spPr>
          <a:xfrm>
            <a:off x="3633900" y="4495150"/>
            <a:ext cx="187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크롤링 데이터를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원하는 형태로 변환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50" y="1662525"/>
            <a:ext cx="3021300" cy="206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4301" y="1662525"/>
            <a:ext cx="2032123" cy="20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/>
          <p:nvPr/>
        </p:nvSpPr>
        <p:spPr>
          <a:xfrm>
            <a:off x="4513127" y="2553575"/>
            <a:ext cx="5043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프로젝트 진행</a:t>
            </a:r>
            <a:endParaRPr/>
          </a:p>
        </p:txBody>
      </p:sp>
      <p:sp>
        <p:nvSpPr>
          <p:cNvPr id="237" name="Google Shape;237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아이디어 1 </a:t>
            </a:r>
            <a:endParaRPr sz="2000"/>
          </a:p>
        </p:txBody>
      </p:sp>
      <p:sp>
        <p:nvSpPr>
          <p:cNvPr id="238" name="Google Shape;238;p31"/>
          <p:cNvSpPr txBox="1"/>
          <p:nvPr/>
        </p:nvSpPr>
        <p:spPr>
          <a:xfrm>
            <a:off x="4171650" y="4094950"/>
            <a:ext cx="8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전처리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3633900" y="4495150"/>
            <a:ext cx="187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원하는 형태로 전처리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820" y="1185961"/>
            <a:ext cx="1982911" cy="17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3820" y="2373611"/>
            <a:ext cx="1982900" cy="177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6805" y="1184012"/>
            <a:ext cx="2482465" cy="29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/>
          <p:nvPr/>
        </p:nvSpPr>
        <p:spPr>
          <a:xfrm>
            <a:off x="1516795" y="2342439"/>
            <a:ext cx="1190100" cy="288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1516795" y="2637489"/>
            <a:ext cx="1190100" cy="33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5" name="Google Shape;245;p31"/>
          <p:cNvCxnSpPr>
            <a:stCxn id="243" idx="3"/>
            <a:endCxn id="240" idx="1"/>
          </p:cNvCxnSpPr>
          <p:nvPr/>
        </p:nvCxnSpPr>
        <p:spPr>
          <a:xfrm flipH="1" rot="10800000">
            <a:off x="2706895" y="2071389"/>
            <a:ext cx="1846800" cy="415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31"/>
          <p:cNvCxnSpPr>
            <a:stCxn id="244" idx="3"/>
          </p:cNvCxnSpPr>
          <p:nvPr/>
        </p:nvCxnSpPr>
        <p:spPr>
          <a:xfrm>
            <a:off x="2706895" y="2806839"/>
            <a:ext cx="1846800" cy="453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7" name="Google Shape;24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8499" y="891286"/>
            <a:ext cx="1740548" cy="10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8497" y="3211811"/>
            <a:ext cx="1740550" cy="121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프로젝트 배경-개요, 구축범위, 프로젝트 구성도, 플로우 차트, 간트차트,일정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14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조직 소개 및 역할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14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프로젝트 진행-과정1, 과정2, 텍스트 유사도를 도출하는 방법 설명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14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웹구현- 웹구현시 동작방법, 시연영상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14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프로젝트 결과-성능평가 : 최종 선정한 방법으로 진행된 성능평가 결과 도출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프로젝트 진행</a:t>
            </a:r>
            <a:endParaRPr/>
          </a:p>
        </p:txBody>
      </p:sp>
      <p:sp>
        <p:nvSpPr>
          <p:cNvPr id="254" name="Google Shape;254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아이디어 1 </a:t>
            </a:r>
            <a:endParaRPr sz="2000"/>
          </a:p>
        </p:txBody>
      </p:sp>
      <p:sp>
        <p:nvSpPr>
          <p:cNvPr id="255" name="Google Shape;255;p32"/>
          <p:cNvSpPr txBox="1"/>
          <p:nvPr/>
        </p:nvSpPr>
        <p:spPr>
          <a:xfrm>
            <a:off x="4171650" y="4094950"/>
            <a:ext cx="8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전처리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32"/>
          <p:cNvSpPr txBox="1"/>
          <p:nvPr/>
        </p:nvSpPr>
        <p:spPr>
          <a:xfrm>
            <a:off x="3633900" y="4495150"/>
            <a:ext cx="187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원하는 형태로 전처리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10" y="1181950"/>
            <a:ext cx="2482465" cy="29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/>
          <p:nvPr/>
        </p:nvSpPr>
        <p:spPr>
          <a:xfrm>
            <a:off x="1488750" y="3233600"/>
            <a:ext cx="8007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" name="Google Shape;259;p32"/>
          <p:cNvCxnSpPr>
            <a:stCxn id="260" idx="3"/>
          </p:cNvCxnSpPr>
          <p:nvPr/>
        </p:nvCxnSpPr>
        <p:spPr>
          <a:xfrm flipH="1" rot="10800000">
            <a:off x="2289450" y="1478170"/>
            <a:ext cx="2015100" cy="171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2"/>
          <p:cNvCxnSpPr>
            <a:stCxn id="258" idx="3"/>
          </p:cNvCxnSpPr>
          <p:nvPr/>
        </p:nvCxnSpPr>
        <p:spPr>
          <a:xfrm>
            <a:off x="2289450" y="3291050"/>
            <a:ext cx="2155200" cy="135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32"/>
          <p:cNvSpPr/>
          <p:nvPr/>
        </p:nvSpPr>
        <p:spPr>
          <a:xfrm>
            <a:off x="1488750" y="3134020"/>
            <a:ext cx="8007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4550" y="763126"/>
            <a:ext cx="3343415" cy="16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4550" y="2467050"/>
            <a:ext cx="3324493" cy="17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프로젝트 진행</a:t>
            </a:r>
            <a:endParaRPr/>
          </a:p>
        </p:txBody>
      </p:sp>
      <p:sp>
        <p:nvSpPr>
          <p:cNvPr id="269" name="Google Shape;269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아이디어 1 </a:t>
            </a:r>
            <a:endParaRPr sz="2000"/>
          </a:p>
        </p:txBody>
      </p:sp>
      <p:sp>
        <p:nvSpPr>
          <p:cNvPr id="270" name="Google Shape;270;p33"/>
          <p:cNvSpPr txBox="1"/>
          <p:nvPr/>
        </p:nvSpPr>
        <p:spPr>
          <a:xfrm>
            <a:off x="4171650" y="4094950"/>
            <a:ext cx="8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전처리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3633900" y="4495150"/>
            <a:ext cx="187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원하는 형태로 전처리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10" y="1181950"/>
            <a:ext cx="2482465" cy="29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/>
          <p:nvPr/>
        </p:nvSpPr>
        <p:spPr>
          <a:xfrm>
            <a:off x="1595525" y="3552895"/>
            <a:ext cx="456600" cy="15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3"/>
          <p:cNvSpPr/>
          <p:nvPr/>
        </p:nvSpPr>
        <p:spPr>
          <a:xfrm>
            <a:off x="1701525" y="3709200"/>
            <a:ext cx="506700" cy="15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" name="Google Shape;275;p33"/>
          <p:cNvCxnSpPr>
            <a:stCxn id="273" idx="3"/>
          </p:cNvCxnSpPr>
          <p:nvPr/>
        </p:nvCxnSpPr>
        <p:spPr>
          <a:xfrm flipH="1" rot="10800000">
            <a:off x="2052125" y="1454845"/>
            <a:ext cx="2618700" cy="217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33"/>
          <p:cNvCxnSpPr/>
          <p:nvPr/>
        </p:nvCxnSpPr>
        <p:spPr>
          <a:xfrm flipH="1" rot="10800000">
            <a:off x="2208225" y="3294063"/>
            <a:ext cx="2478000" cy="496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7" name="Google Shape;27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819" y="1106627"/>
            <a:ext cx="3652824" cy="723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6224" y="2907149"/>
            <a:ext cx="3684871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프로젝트 진행</a:t>
            </a:r>
            <a:endParaRPr/>
          </a:p>
        </p:txBody>
      </p:sp>
      <p:sp>
        <p:nvSpPr>
          <p:cNvPr id="284" name="Google Shape;284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아이디어 1 </a:t>
            </a:r>
            <a:endParaRPr sz="2000"/>
          </a:p>
        </p:txBody>
      </p:sp>
      <p:sp>
        <p:nvSpPr>
          <p:cNvPr id="285" name="Google Shape;285;p34"/>
          <p:cNvSpPr txBox="1"/>
          <p:nvPr/>
        </p:nvSpPr>
        <p:spPr>
          <a:xfrm>
            <a:off x="3988500" y="4094950"/>
            <a:ext cx="1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유사도 출력 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4"/>
          <p:cNvSpPr txBox="1"/>
          <p:nvPr/>
        </p:nvSpPr>
        <p:spPr>
          <a:xfrm>
            <a:off x="3586050" y="4495150"/>
            <a:ext cx="197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df2문서가 df1의 가장 유사한 부분과 유사도를 수치로 나타냄</a:t>
            </a: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7" name="Google Shape;287;p34"/>
          <p:cNvPicPr preferRelativeResize="0"/>
          <p:nvPr/>
        </p:nvPicPr>
        <p:blipFill rotWithShape="1">
          <a:blip r:embed="rId3">
            <a:alphaModFix/>
          </a:blip>
          <a:srcRect b="3122" l="5451" r="5903" t="3654"/>
          <a:stretch/>
        </p:blipFill>
        <p:spPr>
          <a:xfrm>
            <a:off x="1763850" y="1144125"/>
            <a:ext cx="1784649" cy="344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050" y="1775812"/>
            <a:ext cx="4352050" cy="21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/>
          <p:nvPr/>
        </p:nvSpPr>
        <p:spPr>
          <a:xfrm>
            <a:off x="3751127" y="2553575"/>
            <a:ext cx="5043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프로젝트 진행</a:t>
            </a:r>
            <a:endParaRPr/>
          </a:p>
        </p:txBody>
      </p:sp>
      <p:sp>
        <p:nvSpPr>
          <p:cNvPr id="295" name="Google Shape;295;p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아이디어 1 - 이슈 </a:t>
            </a:r>
            <a:endParaRPr sz="2000"/>
          </a:p>
        </p:txBody>
      </p:sp>
      <p:sp>
        <p:nvSpPr>
          <p:cNvPr id="296" name="Google Shape;296;p35"/>
          <p:cNvSpPr txBox="1"/>
          <p:nvPr/>
        </p:nvSpPr>
        <p:spPr>
          <a:xfrm>
            <a:off x="3976800" y="4094950"/>
            <a:ext cx="1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정확도 이슈 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35"/>
          <p:cNvSpPr txBox="1"/>
          <p:nvPr/>
        </p:nvSpPr>
        <p:spPr>
          <a:xfrm>
            <a:off x="3633900" y="4495150"/>
            <a:ext cx="187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얼마나 유사한가에 대한 비교군의 부재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8" name="Google Shape;2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2625" y="1048638"/>
            <a:ext cx="3358749" cy="304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8087" y="1277838"/>
            <a:ext cx="2587826" cy="258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프로젝트 진행</a:t>
            </a:r>
            <a:endParaRPr/>
          </a:p>
        </p:txBody>
      </p:sp>
      <p:sp>
        <p:nvSpPr>
          <p:cNvPr id="305" name="Google Shape;305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아이디어 2 </a:t>
            </a:r>
            <a:endParaRPr sz="2000"/>
          </a:p>
        </p:txBody>
      </p:sp>
      <p:sp>
        <p:nvSpPr>
          <p:cNvPr id="306" name="Google Shape;306;p36"/>
          <p:cNvSpPr txBox="1"/>
          <p:nvPr/>
        </p:nvSpPr>
        <p:spPr>
          <a:xfrm>
            <a:off x="3870000" y="4064475"/>
            <a:ext cx="14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3단 조문 비교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36"/>
          <p:cNvSpPr txBox="1"/>
          <p:nvPr/>
        </p:nvSpPr>
        <p:spPr>
          <a:xfrm>
            <a:off x="3633900" y="4495150"/>
            <a:ext cx="187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같은 표현의 조문이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들어간 부분은 같은 행에 위치</a:t>
            </a: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" name="Google Shape;3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200" y="763125"/>
            <a:ext cx="4857574" cy="32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프로젝트 진행</a:t>
            </a:r>
            <a:endParaRPr/>
          </a:p>
        </p:txBody>
      </p:sp>
      <p:sp>
        <p:nvSpPr>
          <p:cNvPr id="314" name="Google Shape;314;p3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아이디어 2 </a:t>
            </a:r>
            <a:endParaRPr sz="2000"/>
          </a:p>
        </p:txBody>
      </p:sp>
      <p:sp>
        <p:nvSpPr>
          <p:cNvPr id="315" name="Google Shape;315;p37"/>
          <p:cNvSpPr txBox="1"/>
          <p:nvPr/>
        </p:nvSpPr>
        <p:spPr>
          <a:xfrm>
            <a:off x="3870000" y="4094950"/>
            <a:ext cx="14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웹 크롤링 코드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37"/>
          <p:cNvSpPr txBox="1"/>
          <p:nvPr/>
        </p:nvSpPr>
        <p:spPr>
          <a:xfrm>
            <a:off x="3215850" y="4495150"/>
            <a:ext cx="271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위 사이트를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기본법, 시행령, 시행규칙 순으로 크롤링</a:t>
            </a: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" name="Google Shape;3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900" y="1248738"/>
            <a:ext cx="4648193" cy="26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8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프로젝트 진행</a:t>
            </a:r>
            <a:endParaRPr/>
          </a:p>
        </p:txBody>
      </p:sp>
      <p:sp>
        <p:nvSpPr>
          <p:cNvPr id="323" name="Google Shape;323;p3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아이디어 2 </a:t>
            </a:r>
            <a:endParaRPr sz="2000"/>
          </a:p>
        </p:txBody>
      </p:sp>
      <p:sp>
        <p:nvSpPr>
          <p:cNvPr id="324" name="Google Shape;324;p38"/>
          <p:cNvSpPr txBox="1"/>
          <p:nvPr/>
        </p:nvSpPr>
        <p:spPr>
          <a:xfrm>
            <a:off x="3992400" y="4048200"/>
            <a:ext cx="11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최선의 방법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8"/>
          <p:cNvSpPr txBox="1"/>
          <p:nvPr/>
        </p:nvSpPr>
        <p:spPr>
          <a:xfrm>
            <a:off x="3102763" y="4448400"/>
            <a:ext cx="293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제목, 인덱스를 부여 후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유사도를 도출하면 예측이 정확한지 확인 가능</a:t>
            </a: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417" y="1191558"/>
            <a:ext cx="1755225" cy="276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프로젝트 진행</a:t>
            </a:r>
            <a:endParaRPr/>
          </a:p>
        </p:txBody>
      </p:sp>
      <p:sp>
        <p:nvSpPr>
          <p:cNvPr id="332" name="Google Shape;332;p3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아이디어 2 </a:t>
            </a:r>
            <a:endParaRPr sz="2000"/>
          </a:p>
        </p:txBody>
      </p:sp>
      <p:sp>
        <p:nvSpPr>
          <p:cNvPr id="333" name="Google Shape;333;p39"/>
          <p:cNvSpPr txBox="1"/>
          <p:nvPr/>
        </p:nvSpPr>
        <p:spPr>
          <a:xfrm>
            <a:off x="4011900" y="4094950"/>
            <a:ext cx="11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유사도 도출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39"/>
          <p:cNvSpPr txBox="1"/>
          <p:nvPr/>
        </p:nvSpPr>
        <p:spPr>
          <a:xfrm>
            <a:off x="2775450" y="4495150"/>
            <a:ext cx="359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방법 1과 비교했을때, 방법2는 비교 조문과 대상 확인가능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같은 위치의 인덱스가 아니라면 유사하다고 볼 수 없음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39"/>
          <p:cNvPicPr preferRelativeResize="0"/>
          <p:nvPr/>
        </p:nvPicPr>
        <p:blipFill rotWithShape="1">
          <a:blip r:embed="rId3">
            <a:alphaModFix/>
          </a:blip>
          <a:srcRect b="3536" l="5782" r="5533" t="4127"/>
          <a:stretch/>
        </p:blipFill>
        <p:spPr>
          <a:xfrm>
            <a:off x="1867150" y="763125"/>
            <a:ext cx="2002849" cy="341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9"/>
          <p:cNvSpPr/>
          <p:nvPr/>
        </p:nvSpPr>
        <p:spPr>
          <a:xfrm>
            <a:off x="3903527" y="2553575"/>
            <a:ext cx="5043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207" y="1296525"/>
            <a:ext cx="4407996" cy="26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프로젝트 진행</a:t>
            </a:r>
            <a:endParaRPr/>
          </a:p>
        </p:txBody>
      </p:sp>
      <p:sp>
        <p:nvSpPr>
          <p:cNvPr id="343" name="Google Shape;343;p4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아이디어 2 </a:t>
            </a:r>
            <a:endParaRPr sz="2000"/>
          </a:p>
        </p:txBody>
      </p:sp>
      <p:sp>
        <p:nvSpPr>
          <p:cNvPr id="344" name="Google Shape;344;p40"/>
          <p:cNvSpPr txBox="1"/>
          <p:nvPr/>
        </p:nvSpPr>
        <p:spPr>
          <a:xfrm>
            <a:off x="3961200" y="4094950"/>
            <a:ext cx="12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비교 포인트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40"/>
          <p:cNvSpPr txBox="1"/>
          <p:nvPr/>
        </p:nvSpPr>
        <p:spPr>
          <a:xfrm>
            <a:off x="3633900" y="4495150"/>
            <a:ext cx="187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유사도, 제목, 인덱스 확인</a:t>
            </a: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6" name="Google Shape;3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007" y="1248738"/>
            <a:ext cx="4407996" cy="26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0"/>
          <p:cNvSpPr/>
          <p:nvPr/>
        </p:nvSpPr>
        <p:spPr>
          <a:xfrm>
            <a:off x="2373661" y="1265097"/>
            <a:ext cx="1106700" cy="8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0"/>
          <p:cNvSpPr/>
          <p:nvPr/>
        </p:nvSpPr>
        <p:spPr>
          <a:xfrm>
            <a:off x="2370633" y="1531550"/>
            <a:ext cx="1106700" cy="8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0"/>
          <p:cNvSpPr/>
          <p:nvPr/>
        </p:nvSpPr>
        <p:spPr>
          <a:xfrm>
            <a:off x="2369121" y="1624900"/>
            <a:ext cx="494700" cy="8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" name="Google Shape;350;p40"/>
          <p:cNvCxnSpPr>
            <a:stCxn id="347" idx="3"/>
          </p:cNvCxnSpPr>
          <p:nvPr/>
        </p:nvCxnSpPr>
        <p:spPr>
          <a:xfrm>
            <a:off x="3480361" y="1305897"/>
            <a:ext cx="1907400" cy="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40"/>
          <p:cNvCxnSpPr/>
          <p:nvPr/>
        </p:nvCxnSpPr>
        <p:spPr>
          <a:xfrm>
            <a:off x="3480361" y="1581929"/>
            <a:ext cx="1907400" cy="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40"/>
          <p:cNvCxnSpPr/>
          <p:nvPr/>
        </p:nvCxnSpPr>
        <p:spPr>
          <a:xfrm flipH="1" rot="10800000">
            <a:off x="5379379" y="1302622"/>
            <a:ext cx="900" cy="28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40"/>
          <p:cNvSpPr/>
          <p:nvPr/>
        </p:nvSpPr>
        <p:spPr>
          <a:xfrm>
            <a:off x="2373661" y="1798497"/>
            <a:ext cx="1106700" cy="8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0"/>
          <p:cNvSpPr/>
          <p:nvPr/>
        </p:nvSpPr>
        <p:spPr>
          <a:xfrm>
            <a:off x="2370633" y="2064950"/>
            <a:ext cx="1106700" cy="8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0"/>
          <p:cNvSpPr/>
          <p:nvPr/>
        </p:nvSpPr>
        <p:spPr>
          <a:xfrm>
            <a:off x="2369121" y="2158300"/>
            <a:ext cx="494700" cy="8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6" name="Google Shape;356;p40"/>
          <p:cNvCxnSpPr>
            <a:stCxn id="353" idx="3"/>
          </p:cNvCxnSpPr>
          <p:nvPr/>
        </p:nvCxnSpPr>
        <p:spPr>
          <a:xfrm>
            <a:off x="3480361" y="1839297"/>
            <a:ext cx="1907400" cy="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40"/>
          <p:cNvCxnSpPr/>
          <p:nvPr/>
        </p:nvCxnSpPr>
        <p:spPr>
          <a:xfrm>
            <a:off x="3480361" y="2115329"/>
            <a:ext cx="1907400" cy="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40"/>
          <p:cNvCxnSpPr/>
          <p:nvPr/>
        </p:nvCxnSpPr>
        <p:spPr>
          <a:xfrm flipH="1" rot="10800000">
            <a:off x="5379379" y="1836022"/>
            <a:ext cx="900" cy="28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p40"/>
          <p:cNvSpPr/>
          <p:nvPr/>
        </p:nvSpPr>
        <p:spPr>
          <a:xfrm>
            <a:off x="2373661" y="2315242"/>
            <a:ext cx="1106700" cy="8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0"/>
          <p:cNvSpPr/>
          <p:nvPr/>
        </p:nvSpPr>
        <p:spPr>
          <a:xfrm>
            <a:off x="2370633" y="2581695"/>
            <a:ext cx="1106700" cy="8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0"/>
          <p:cNvSpPr/>
          <p:nvPr/>
        </p:nvSpPr>
        <p:spPr>
          <a:xfrm>
            <a:off x="2369121" y="2675045"/>
            <a:ext cx="494700" cy="8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2" name="Google Shape;362;p40"/>
          <p:cNvCxnSpPr>
            <a:stCxn id="359" idx="3"/>
          </p:cNvCxnSpPr>
          <p:nvPr/>
        </p:nvCxnSpPr>
        <p:spPr>
          <a:xfrm>
            <a:off x="3480361" y="2356042"/>
            <a:ext cx="1907400" cy="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0"/>
          <p:cNvCxnSpPr/>
          <p:nvPr/>
        </p:nvCxnSpPr>
        <p:spPr>
          <a:xfrm>
            <a:off x="3480361" y="2632073"/>
            <a:ext cx="1907400" cy="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40"/>
          <p:cNvCxnSpPr/>
          <p:nvPr/>
        </p:nvCxnSpPr>
        <p:spPr>
          <a:xfrm flipH="1" rot="10800000">
            <a:off x="5379379" y="2352767"/>
            <a:ext cx="900" cy="28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40"/>
          <p:cNvSpPr/>
          <p:nvPr/>
        </p:nvSpPr>
        <p:spPr>
          <a:xfrm>
            <a:off x="2382746" y="2842585"/>
            <a:ext cx="1106700" cy="8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0"/>
          <p:cNvSpPr/>
          <p:nvPr/>
        </p:nvSpPr>
        <p:spPr>
          <a:xfrm>
            <a:off x="2379717" y="3109038"/>
            <a:ext cx="1106700" cy="8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0"/>
          <p:cNvSpPr/>
          <p:nvPr/>
        </p:nvSpPr>
        <p:spPr>
          <a:xfrm>
            <a:off x="2378206" y="3202388"/>
            <a:ext cx="494700" cy="8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8" name="Google Shape;368;p40"/>
          <p:cNvCxnSpPr>
            <a:stCxn id="365" idx="3"/>
          </p:cNvCxnSpPr>
          <p:nvPr/>
        </p:nvCxnSpPr>
        <p:spPr>
          <a:xfrm>
            <a:off x="3489446" y="2883385"/>
            <a:ext cx="1907400" cy="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40"/>
          <p:cNvCxnSpPr/>
          <p:nvPr/>
        </p:nvCxnSpPr>
        <p:spPr>
          <a:xfrm>
            <a:off x="3489446" y="3159417"/>
            <a:ext cx="1907400" cy="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40"/>
          <p:cNvCxnSpPr/>
          <p:nvPr/>
        </p:nvCxnSpPr>
        <p:spPr>
          <a:xfrm flipH="1" rot="10800000">
            <a:off x="5388464" y="2880110"/>
            <a:ext cx="900" cy="28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/>
          <p:nvPr>
            <p:ph idx="4294967295" type="title"/>
          </p:nvPr>
        </p:nvSpPr>
        <p:spPr>
          <a:xfrm>
            <a:off x="3217200" y="1985750"/>
            <a:ext cx="27096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33"/>
              <a:t>4</a:t>
            </a:r>
            <a:r>
              <a:rPr lang="ko" sz="3333"/>
              <a:t>.  웹 구현</a:t>
            </a:r>
            <a:endParaRPr sz="3333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4294967295" type="title"/>
          </p:nvPr>
        </p:nvSpPr>
        <p:spPr>
          <a:xfrm>
            <a:off x="2965950" y="1993925"/>
            <a:ext cx="32121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/>
              <a:t>프로젝트 배경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웹구현</a:t>
            </a:r>
            <a:endParaRPr/>
          </a:p>
        </p:txBody>
      </p:sp>
      <p:pic>
        <p:nvPicPr>
          <p:cNvPr id="381" name="Google Shape;3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25" y="1716725"/>
            <a:ext cx="1969949" cy="196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300" y="1586775"/>
            <a:ext cx="1969949" cy="196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0875" y="1586775"/>
            <a:ext cx="1969950" cy="19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2"/>
          <p:cNvSpPr txBox="1"/>
          <p:nvPr/>
        </p:nvSpPr>
        <p:spPr>
          <a:xfrm>
            <a:off x="2082175" y="4418950"/>
            <a:ext cx="187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스타일 시트 언어</a:t>
            </a: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42"/>
          <p:cNvSpPr txBox="1"/>
          <p:nvPr/>
        </p:nvSpPr>
        <p:spPr>
          <a:xfrm>
            <a:off x="27800" y="4418950"/>
            <a:ext cx="187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마크업 언어</a:t>
            </a: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42"/>
          <p:cNvSpPr txBox="1"/>
          <p:nvPr/>
        </p:nvSpPr>
        <p:spPr>
          <a:xfrm>
            <a:off x="4167750" y="4418950"/>
            <a:ext cx="187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 기반 웹프레임워크</a:t>
            </a: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4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개발환경</a:t>
            </a:r>
            <a:r>
              <a:rPr lang="ko" sz="2000"/>
              <a:t> </a:t>
            </a:r>
            <a:endParaRPr sz="2000"/>
          </a:p>
        </p:txBody>
      </p:sp>
      <p:pic>
        <p:nvPicPr>
          <p:cNvPr id="388" name="Google Shape;38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5697" y="1863863"/>
            <a:ext cx="2516849" cy="141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 txBox="1"/>
          <p:nvPr/>
        </p:nvSpPr>
        <p:spPr>
          <a:xfrm>
            <a:off x="6550175" y="4418950"/>
            <a:ext cx="23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시각화 중심의 데이터 분석 Tools</a:t>
            </a: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3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웹구현</a:t>
            </a:r>
            <a:endParaRPr/>
          </a:p>
        </p:txBody>
      </p:sp>
      <p:sp>
        <p:nvSpPr>
          <p:cNvPr id="395" name="Google Shape;395;p4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개발환경 </a:t>
            </a:r>
            <a:endParaRPr sz="2000"/>
          </a:p>
        </p:txBody>
      </p:sp>
      <p:pic>
        <p:nvPicPr>
          <p:cNvPr id="396" name="Google Shape;3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175" y="1128025"/>
            <a:ext cx="5372974" cy="288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웹구현</a:t>
            </a:r>
            <a:endParaRPr/>
          </a:p>
        </p:txBody>
      </p:sp>
      <p:sp>
        <p:nvSpPr>
          <p:cNvPr id="402" name="Google Shape;402;p4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개발환경 </a:t>
            </a:r>
            <a:endParaRPr sz="2000"/>
          </a:p>
        </p:txBody>
      </p:sp>
      <p:pic>
        <p:nvPicPr>
          <p:cNvPr id="403" name="Google Shape;4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213" y="1135987"/>
            <a:ext cx="5375575" cy="287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5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웹구현</a:t>
            </a:r>
            <a:endParaRPr/>
          </a:p>
        </p:txBody>
      </p:sp>
      <p:sp>
        <p:nvSpPr>
          <p:cNvPr id="409" name="Google Shape;409;p4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개발환경 </a:t>
            </a:r>
            <a:endParaRPr sz="2000"/>
          </a:p>
        </p:txBody>
      </p:sp>
      <p:pic>
        <p:nvPicPr>
          <p:cNvPr id="410" name="Google Shape;4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638" y="1126975"/>
            <a:ext cx="5384724" cy="288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웹구현</a:t>
            </a:r>
            <a:endParaRPr/>
          </a:p>
        </p:txBody>
      </p:sp>
      <p:sp>
        <p:nvSpPr>
          <p:cNvPr id="416" name="Google Shape;416;p4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개발환경 </a:t>
            </a:r>
            <a:endParaRPr sz="2000"/>
          </a:p>
        </p:txBody>
      </p:sp>
      <p:pic>
        <p:nvPicPr>
          <p:cNvPr id="417" name="Google Shape;4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607" y="1109087"/>
            <a:ext cx="5416791" cy="292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웹구현</a:t>
            </a:r>
            <a:endParaRPr/>
          </a:p>
        </p:txBody>
      </p:sp>
      <p:sp>
        <p:nvSpPr>
          <p:cNvPr id="423" name="Google Shape;423;p4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개발환경 </a:t>
            </a:r>
            <a:endParaRPr sz="2000"/>
          </a:p>
        </p:txBody>
      </p:sp>
      <p:pic>
        <p:nvPicPr>
          <p:cNvPr id="424" name="Google Shape;4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607" y="1109087"/>
            <a:ext cx="5416791" cy="292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8304" y="909200"/>
            <a:ext cx="2262125" cy="14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8300" y="2815934"/>
            <a:ext cx="2262125" cy="142154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7"/>
          <p:cNvSpPr/>
          <p:nvPr/>
        </p:nvSpPr>
        <p:spPr>
          <a:xfrm>
            <a:off x="4023875" y="2727428"/>
            <a:ext cx="624300" cy="8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8" name="Google Shape;428;p47"/>
          <p:cNvCxnSpPr>
            <a:endCxn id="425" idx="1"/>
          </p:cNvCxnSpPr>
          <p:nvPr/>
        </p:nvCxnSpPr>
        <p:spPr>
          <a:xfrm flipH="1" rot="10800000">
            <a:off x="4648104" y="1610150"/>
            <a:ext cx="610200" cy="116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" name="Google Shape;429;p47"/>
          <p:cNvSpPr/>
          <p:nvPr/>
        </p:nvSpPr>
        <p:spPr>
          <a:xfrm>
            <a:off x="4023875" y="2803628"/>
            <a:ext cx="624300" cy="8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0" name="Google Shape;430;p47"/>
          <p:cNvCxnSpPr>
            <a:endCxn id="426" idx="1"/>
          </p:cNvCxnSpPr>
          <p:nvPr/>
        </p:nvCxnSpPr>
        <p:spPr>
          <a:xfrm>
            <a:off x="4648100" y="2847804"/>
            <a:ext cx="610200" cy="678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웹구현</a:t>
            </a:r>
            <a:endParaRPr/>
          </a:p>
        </p:txBody>
      </p:sp>
      <p:sp>
        <p:nvSpPr>
          <p:cNvPr id="436" name="Google Shape;436;p4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개발환경 </a:t>
            </a:r>
            <a:endParaRPr sz="2000"/>
          </a:p>
        </p:txBody>
      </p:sp>
      <p:pic>
        <p:nvPicPr>
          <p:cNvPr id="437" name="Google Shape;4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987" y="1101500"/>
            <a:ext cx="5440036" cy="2940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8"/>
          <p:cNvSpPr/>
          <p:nvPr/>
        </p:nvSpPr>
        <p:spPr>
          <a:xfrm>
            <a:off x="4557275" y="2879828"/>
            <a:ext cx="693600" cy="34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웹구현</a:t>
            </a:r>
            <a:endParaRPr/>
          </a:p>
        </p:txBody>
      </p:sp>
      <p:sp>
        <p:nvSpPr>
          <p:cNvPr id="444" name="Google Shape;444;p4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개발환경 </a:t>
            </a:r>
            <a:endParaRPr sz="2000"/>
          </a:p>
        </p:txBody>
      </p:sp>
      <p:pic>
        <p:nvPicPr>
          <p:cNvPr id="445" name="Google Shape;4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987" y="1101500"/>
            <a:ext cx="5440036" cy="2940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9"/>
          <p:cNvSpPr/>
          <p:nvPr/>
        </p:nvSpPr>
        <p:spPr>
          <a:xfrm>
            <a:off x="3947684" y="2948232"/>
            <a:ext cx="578400" cy="110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웹구현</a:t>
            </a:r>
            <a:endParaRPr/>
          </a:p>
        </p:txBody>
      </p:sp>
      <p:sp>
        <p:nvSpPr>
          <p:cNvPr id="452" name="Google Shape;452;p5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개발환경 </a:t>
            </a:r>
            <a:endParaRPr sz="2000"/>
          </a:p>
        </p:txBody>
      </p:sp>
      <p:pic>
        <p:nvPicPr>
          <p:cNvPr id="453" name="Google Shape;4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963" y="724463"/>
            <a:ext cx="4608086" cy="3694577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0"/>
          <p:cNvSpPr/>
          <p:nvPr/>
        </p:nvSpPr>
        <p:spPr>
          <a:xfrm>
            <a:off x="2270402" y="1375725"/>
            <a:ext cx="611400" cy="34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0"/>
          <p:cNvSpPr/>
          <p:nvPr/>
        </p:nvSpPr>
        <p:spPr>
          <a:xfrm>
            <a:off x="5470802" y="1375725"/>
            <a:ext cx="611400" cy="34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0"/>
          <p:cNvSpPr/>
          <p:nvPr/>
        </p:nvSpPr>
        <p:spPr>
          <a:xfrm>
            <a:off x="2932825" y="1501489"/>
            <a:ext cx="6114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0"/>
          <p:cNvSpPr/>
          <p:nvPr/>
        </p:nvSpPr>
        <p:spPr>
          <a:xfrm>
            <a:off x="4075825" y="1501439"/>
            <a:ext cx="6114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8" name="Google Shape;458;p50"/>
          <p:cNvCxnSpPr>
            <a:stCxn id="454" idx="0"/>
            <a:endCxn id="455" idx="0"/>
          </p:cNvCxnSpPr>
          <p:nvPr/>
        </p:nvCxnSpPr>
        <p:spPr>
          <a:xfrm>
            <a:off x="2576102" y="1375725"/>
            <a:ext cx="3200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50"/>
          <p:cNvCxnSpPr>
            <a:stCxn id="456" idx="3"/>
            <a:endCxn id="457" idx="1"/>
          </p:cNvCxnSpPr>
          <p:nvPr/>
        </p:nvCxnSpPr>
        <p:spPr>
          <a:xfrm>
            <a:off x="3544225" y="1602889"/>
            <a:ext cx="531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1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웹구현</a:t>
            </a:r>
            <a:endParaRPr/>
          </a:p>
        </p:txBody>
      </p:sp>
      <p:sp>
        <p:nvSpPr>
          <p:cNvPr id="465" name="Google Shape;465;p5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개발환경 </a:t>
            </a:r>
            <a:endParaRPr sz="2000"/>
          </a:p>
        </p:txBody>
      </p:sp>
      <p:pic>
        <p:nvPicPr>
          <p:cNvPr id="466" name="Google Shape;4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700" y="928389"/>
            <a:ext cx="5372602" cy="328672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1"/>
          <p:cNvSpPr/>
          <p:nvPr/>
        </p:nvSpPr>
        <p:spPr>
          <a:xfrm>
            <a:off x="2083375" y="1244269"/>
            <a:ext cx="2259900" cy="2970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8" name="Google Shape;468;p51"/>
          <p:cNvCxnSpPr>
            <a:stCxn id="467" idx="3"/>
          </p:cNvCxnSpPr>
          <p:nvPr/>
        </p:nvCxnSpPr>
        <p:spPr>
          <a:xfrm flipH="1" rot="10800000">
            <a:off x="4343275" y="2210719"/>
            <a:ext cx="873000" cy="51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51"/>
          <p:cNvSpPr txBox="1"/>
          <p:nvPr/>
        </p:nvSpPr>
        <p:spPr>
          <a:xfrm>
            <a:off x="4275525" y="1882700"/>
            <a:ext cx="187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Roboto"/>
                <a:ea typeface="Roboto"/>
                <a:cs typeface="Roboto"/>
                <a:sym typeface="Roboto"/>
              </a:rPr>
              <a:t>4가지 방법 중 높은 비율 </a:t>
            </a:r>
            <a:r>
              <a:rPr b="1" lang="ko" sz="1000"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개요</a:t>
            </a:r>
            <a:endParaRPr sz="2000"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ko"/>
              <a:t>위니텍 - 공공기관 재난관리 메뉴얼과 관련된 프로젝트를 수행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ko"/>
              <a:t>요청사항 중 메뉴얼의 수직비교시 육안으로 직접 확인해야 하는 어려움이 존재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ko"/>
              <a:t>유사항목 추출을 위해 자연어 처리 기반의 비교가능한 기법과 모델 필요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/>
              <a:t>프로젝트 배경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2"/>
          <p:cNvSpPr txBox="1"/>
          <p:nvPr>
            <p:ph idx="4294967295" type="title"/>
          </p:nvPr>
        </p:nvSpPr>
        <p:spPr>
          <a:xfrm>
            <a:off x="2456550" y="1977600"/>
            <a:ext cx="42309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33"/>
              <a:t>5</a:t>
            </a:r>
            <a:r>
              <a:rPr lang="ko" sz="3333"/>
              <a:t>.  프로젝트 결과</a:t>
            </a:r>
            <a:endParaRPr sz="3333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"/>
          <p:cNvSpPr txBox="1"/>
          <p:nvPr>
            <p:ph type="title"/>
          </p:nvPr>
        </p:nvSpPr>
        <p:spPr>
          <a:xfrm>
            <a:off x="387900" y="1532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프로젝트 결과</a:t>
            </a:r>
            <a:endParaRPr/>
          </a:p>
        </p:txBody>
      </p:sp>
      <p:pic>
        <p:nvPicPr>
          <p:cNvPr id="480" name="Google Shape;4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925" y="1027075"/>
            <a:ext cx="1510150" cy="3089349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3"/>
          <p:cNvSpPr/>
          <p:nvPr/>
        </p:nvSpPr>
        <p:spPr>
          <a:xfrm>
            <a:off x="3766700" y="2326200"/>
            <a:ext cx="1114500" cy="49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3"/>
          <p:cNvSpPr txBox="1"/>
          <p:nvPr/>
        </p:nvSpPr>
        <p:spPr>
          <a:xfrm>
            <a:off x="5167825" y="1725150"/>
            <a:ext cx="3452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사용 법령 정보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법령 : 기본법, 시행령, 시행규칙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총 사용법령 : 5개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5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결과</a:t>
            </a:r>
            <a:r>
              <a:rPr lang="ko" sz="2000"/>
              <a:t> </a:t>
            </a:r>
            <a:endParaRPr sz="2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4"/>
          <p:cNvSpPr txBox="1"/>
          <p:nvPr>
            <p:ph type="title"/>
          </p:nvPr>
        </p:nvSpPr>
        <p:spPr>
          <a:xfrm>
            <a:off x="387900" y="1532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프로젝트 결과</a:t>
            </a:r>
            <a:endParaRPr/>
          </a:p>
        </p:txBody>
      </p:sp>
      <p:pic>
        <p:nvPicPr>
          <p:cNvPr id="489" name="Google Shape;4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700" y="928389"/>
            <a:ext cx="5372602" cy="3286724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4"/>
          <p:cNvSpPr txBox="1"/>
          <p:nvPr/>
        </p:nvSpPr>
        <p:spPr>
          <a:xfrm>
            <a:off x="3082500" y="4304200"/>
            <a:ext cx="297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방법 당 15번의 유사도 측정결과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가장 높은 유사도 : 코사인유사도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5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결과 </a:t>
            </a:r>
            <a:endParaRPr sz="2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5"/>
          <p:cNvSpPr txBox="1"/>
          <p:nvPr>
            <p:ph type="title"/>
          </p:nvPr>
        </p:nvSpPr>
        <p:spPr>
          <a:xfrm>
            <a:off x="387900" y="1532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프로젝트 결과</a:t>
            </a:r>
            <a:endParaRPr/>
          </a:p>
        </p:txBody>
      </p:sp>
      <p:sp>
        <p:nvSpPr>
          <p:cNvPr id="497" name="Google Shape;497;p55"/>
          <p:cNvSpPr txBox="1"/>
          <p:nvPr/>
        </p:nvSpPr>
        <p:spPr>
          <a:xfrm>
            <a:off x="1579350" y="1940700"/>
            <a:ext cx="5985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텍스트 유사도에 알맞은 방법 : 코사인 유사도, 자카드 유사도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텍스트 유사도에 맞지않는 방법 : 맨하탄 거리, 유클리디안 거리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5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결론 </a:t>
            </a:r>
            <a:endParaRPr sz="2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6"/>
          <p:cNvSpPr txBox="1"/>
          <p:nvPr>
            <p:ph idx="4294967295" type="title"/>
          </p:nvPr>
        </p:nvSpPr>
        <p:spPr>
          <a:xfrm>
            <a:off x="3121950" y="1985400"/>
            <a:ext cx="29001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333"/>
              <a:t>감사합니다</a:t>
            </a:r>
            <a:endParaRPr sz="3333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찾아줘: 정도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기업 분석( 무슨사업하는지, 법령매뉴얼 그래프 표시)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유사 기업 분석 ( 유사도항목추출)  이미지 캡쳐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타깃 분석(직원) : 매뉴얼 수직 분석하는것에 어려움이 있으니까 우ㄹ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375" y="2974402"/>
            <a:ext cx="3716925" cy="203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찾아줘: 김도형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144125"/>
            <a:ext cx="4184100" cy="2313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8"/>
          <p:cNvGrpSpPr/>
          <p:nvPr/>
        </p:nvGrpSpPr>
        <p:grpSpPr>
          <a:xfrm>
            <a:off x="4876800" y="0"/>
            <a:ext cx="4267203" cy="5143488"/>
            <a:chOff x="4876800" y="0"/>
            <a:chExt cx="4267203" cy="5143488"/>
          </a:xfrm>
        </p:grpSpPr>
        <p:pic>
          <p:nvPicPr>
            <p:cNvPr id="98" name="Google Shape;9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76800" y="0"/>
              <a:ext cx="4267197" cy="3310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76800" y="3249501"/>
              <a:ext cx="4267203" cy="18939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" name="Google Shape;100;p18"/>
          <p:cNvSpPr txBox="1"/>
          <p:nvPr/>
        </p:nvSpPr>
        <p:spPr>
          <a:xfrm>
            <a:off x="0" y="3666000"/>
            <a:ext cx="4876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현행 법령은 143,075건 (2023년 6월 기준)이 존재하며 다달이 새로 시행 되는 법령은 많은 경우 수십 건에 이른다.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그에 따라 어떤 단어나 문장이 전의 법령과 비교해 얼마나 유사한지를 나타내는 구조가 필요하게 되었다. 그래서 유사 항목 추출을 위한 자연어 처리 기반의 모델을 구성하게 되었다.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시장 분석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87900" y="1489825"/>
            <a:ext cx="8368200" cy="3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ko" sz="750"/>
              <a:t>&lt;</a:t>
            </a:r>
            <a:r>
              <a:rPr lang="ko" sz="750"/>
              <a:t>텍스트 비교분석 사이트&gt;</a:t>
            </a:r>
            <a:endParaRPr sz="7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ko" sz="750" u="sng">
                <a:solidFill>
                  <a:schemeClr val="hlink"/>
                </a:solidFill>
                <a:hlinkClick r:id="rId3"/>
              </a:rPr>
              <a:t>https://wepplication.github.io/tools/compareDoc/</a:t>
            </a:r>
            <a:endParaRPr sz="7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ko" sz="750" u="sng">
                <a:solidFill>
                  <a:schemeClr val="hlink"/>
                </a:solidFill>
                <a:hlinkClick r:id="rId4"/>
              </a:rPr>
              <a:t>https://text-compare.com/</a:t>
            </a:r>
            <a:endParaRPr sz="7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ko" sz="750" u="sng">
                <a:solidFill>
                  <a:schemeClr val="hlink"/>
                </a:solidFill>
                <a:hlinkClick r:id="rId5"/>
              </a:rPr>
              <a:t>https://www.diffchecker.com/text-compare/</a:t>
            </a:r>
            <a:endParaRPr sz="7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ko" sz="750"/>
              <a:t>&lt;표절 검사 유사도 비교&gt;</a:t>
            </a:r>
            <a:endParaRPr sz="7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ko" sz="750"/>
              <a:t>kci문헌 유사도 검사 서비스</a:t>
            </a:r>
            <a:endParaRPr sz="7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ko" sz="750" u="sng">
                <a:solidFill>
                  <a:schemeClr val="hlink"/>
                </a:solidFill>
                <a:hlinkClick r:id="rId6"/>
              </a:rPr>
              <a:t>https://check.kci.go.kr/guide</a:t>
            </a:r>
            <a:endParaRPr sz="7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ko" sz="750"/>
              <a:t>카피킬러</a:t>
            </a:r>
            <a:endParaRPr sz="7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ko" sz="750" u="sng">
                <a:solidFill>
                  <a:schemeClr val="hlink"/>
                </a:solidFill>
                <a:hlinkClick r:id="rId7"/>
              </a:rPr>
              <a:t>https://www.copykiller.com/</a:t>
            </a:r>
            <a:endParaRPr sz="7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ko" sz="750"/>
              <a:t>턴잇인</a:t>
            </a:r>
            <a:endParaRPr sz="7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ko" sz="750" u="sng">
                <a:solidFill>
                  <a:schemeClr val="hlink"/>
                </a:solidFill>
                <a:hlinkClick r:id="rId8"/>
              </a:rPr>
              <a:t>https://www.turnitin.com/ko</a:t>
            </a:r>
            <a:endParaRPr sz="7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7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목적</a:t>
            </a:r>
            <a:endParaRPr sz="2000"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텍스트 유사도의 결과도출을 위한 정보 수집 및 가능방법을 활용하여 비교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텍스트 유사도의 시각화와 사용자의 편의를 위해 웹구현</a:t>
            </a:r>
            <a:endParaRPr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/>
              <a:t>프로젝트 배경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/>
          <p:nvPr/>
        </p:nvSpPr>
        <p:spPr>
          <a:xfrm>
            <a:off x="6716213" y="3741354"/>
            <a:ext cx="1859700" cy="4812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3753900" y="3741354"/>
            <a:ext cx="1859700" cy="4812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구축범위 </a:t>
            </a:r>
            <a:endParaRPr sz="2000"/>
          </a:p>
        </p:txBody>
      </p:sp>
      <p:sp>
        <p:nvSpPr>
          <p:cNvPr id="121" name="Google Shape;121;p21"/>
          <p:cNvSpPr/>
          <p:nvPr/>
        </p:nvSpPr>
        <p:spPr>
          <a:xfrm>
            <a:off x="626863" y="3741354"/>
            <a:ext cx="1859700" cy="4812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855763" y="3741350"/>
            <a:ext cx="14019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소스 데이터</a:t>
            </a:r>
            <a:endParaRPr/>
          </a:p>
        </p:txBody>
      </p:sp>
      <p:sp>
        <p:nvSpPr>
          <p:cNvPr id="123" name="Google Shape;123;p21"/>
          <p:cNvSpPr txBox="1"/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/>
              <a:t>프로젝트 배경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600" y="1646857"/>
            <a:ext cx="1672925" cy="167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238" y="1646838"/>
            <a:ext cx="1672925" cy="167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7300" y="1646850"/>
            <a:ext cx="1672925" cy="167290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4122910" y="3741350"/>
            <a:ext cx="11217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구축범위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7053263" y="3741350"/>
            <a:ext cx="11856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기대효과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720313" y="4342800"/>
            <a:ext cx="16728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ko" sz="1055"/>
              <a:t>법령정보센터 3단비교 사이트 웹 크롤링</a:t>
            </a:r>
            <a:endParaRPr sz="1055"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279000" y="4402700"/>
            <a:ext cx="25860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lang="ko" sz="1050"/>
              <a:t>konlpy, sklearn, nltk 모듈을 이용한 텍스트 유사도 모델구성 및 웹 시각화</a:t>
            </a:r>
            <a:endParaRPr sz="1050"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6526462" y="4402700"/>
            <a:ext cx="22392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050"/>
              <a:t>메뉴얼 수직비교 시, 웹 구현 화면을 통해서 간단하게 확인 가능.</a:t>
            </a:r>
            <a:endParaRPr sz="10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